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0" r:id="rId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89698" autoAdjust="0"/>
  </p:normalViewPr>
  <p:slideViewPr>
    <p:cSldViewPr>
      <p:cViewPr>
        <p:scale>
          <a:sx n="66" d="100"/>
          <a:sy n="66" d="100"/>
        </p:scale>
        <p:origin x="-3714" y="-120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1" d="100"/>
          <a:sy n="81" d="100"/>
        </p:scale>
        <p:origin x="-3960" y="-10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E1040-D71E-45DD-B560-3C8F313B3FD1}" type="doc">
      <dgm:prSet loTypeId="urn:microsoft.com/office/officeart/2005/8/layout/cycle3" loCatId="cycle" qsTypeId="urn:microsoft.com/office/officeart/2005/8/quickstyle/simple1#2" qsCatId="simple" csTypeId="urn:microsoft.com/office/officeart/2005/8/colors/accent1_2#2" csCatId="accent1" phldr="1"/>
      <dgm:spPr/>
      <dgm:t>
        <a:bodyPr/>
        <a:lstStyle/>
        <a:p>
          <a:endParaRPr lang="en-CA"/>
        </a:p>
      </dgm:t>
    </dgm:pt>
    <dgm:pt modelId="{F3B0B6BA-E7CD-4330-9918-CA08047B30E7}">
      <dgm:prSet phldrT="[Text]" custT="1"/>
      <dgm:spPr>
        <a:xfrm>
          <a:off x="2889646" y="-107619"/>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s-ES_tradnl" sz="2000" noProof="0" dirty="0" smtClean="0">
              <a:solidFill>
                <a:srgbClr val="FFFFFF"/>
              </a:solidFill>
              <a:latin typeface="Arial"/>
              <a:ea typeface="+mn-ea"/>
              <a:cs typeface="+mn-cs"/>
            </a:rPr>
            <a:t>Hoja de ruta</a:t>
          </a:r>
        </a:p>
      </dgm:t>
    </dgm:pt>
    <dgm:pt modelId="{A45899B8-0418-4A4C-A4BD-536DC99FC0FF}" type="parTrans" cxnId="{91D37AFC-75D6-4AF5-9D18-6809DB38BB71}">
      <dgm:prSet/>
      <dgm:spPr/>
      <dgm:t>
        <a:bodyPr/>
        <a:lstStyle/>
        <a:p>
          <a:endParaRPr lang="en-CA"/>
        </a:p>
      </dgm:t>
    </dgm:pt>
    <dgm:pt modelId="{6F37DCA6-B962-4F32-BB9B-958211E9FE65}" type="sibTrans" cxnId="{91D37AFC-75D6-4AF5-9D18-6809DB38BB71}">
      <dgm:prSet/>
      <dgm:spPr>
        <a:xfrm>
          <a:off x="1598167" y="-138443"/>
          <a:ext cx="4866329" cy="4866329"/>
        </a:xfrm>
        <a:solidFill>
          <a:srgbClr val="00CC99">
            <a:tint val="40000"/>
            <a:hueOff val="0"/>
            <a:satOff val="0"/>
            <a:lumOff val="0"/>
            <a:alphaOff val="0"/>
          </a:srgbClr>
        </a:solidFill>
        <a:ln>
          <a:noFill/>
        </a:ln>
        <a:effectLst/>
      </dgm:spPr>
      <dgm:t>
        <a:bodyPr/>
        <a:lstStyle/>
        <a:p>
          <a:endParaRPr lang="en-CA"/>
        </a:p>
      </dgm:t>
    </dgm:pt>
    <dgm:pt modelId="{D60B7D15-2708-4B0F-A15E-070CC9159A5B}">
      <dgm:prSet phldrT="[Text]" custT="1"/>
      <dgm:spPr>
        <a:xfrm>
          <a:off x="5112572" y="1045462"/>
          <a:ext cx="2283371" cy="2185061"/>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s-ES_tradnl" sz="2000" noProof="0" dirty="0" smtClean="0">
              <a:solidFill>
                <a:srgbClr val="FFFFFF"/>
              </a:solidFill>
              <a:latin typeface="Arial"/>
              <a:ea typeface="+mn-ea"/>
              <a:cs typeface="+mn-cs"/>
            </a:rPr>
            <a:t>Análisis de país</a:t>
          </a:r>
          <a:endParaRPr lang="es-ES_tradnl" sz="1400" noProof="0" dirty="0">
            <a:solidFill>
              <a:srgbClr val="FFFFFF"/>
            </a:solidFill>
            <a:latin typeface="Arial"/>
            <a:ea typeface="+mn-ea"/>
            <a:cs typeface="+mn-cs"/>
          </a:endParaRPr>
        </a:p>
      </dgm:t>
    </dgm:pt>
    <dgm:pt modelId="{1116056A-A8D2-40D3-8F47-8AE5F8CA1ABB}" type="parTrans" cxnId="{5A1A262E-4C59-421D-96BB-2CB10C37322E}">
      <dgm:prSet/>
      <dgm:spPr/>
      <dgm:t>
        <a:bodyPr/>
        <a:lstStyle/>
        <a:p>
          <a:endParaRPr lang="en-CA"/>
        </a:p>
      </dgm:t>
    </dgm:pt>
    <dgm:pt modelId="{91346739-35D8-4A8E-969D-F924C4C461A0}" type="sibTrans" cxnId="{5A1A262E-4C59-421D-96BB-2CB10C37322E}">
      <dgm:prSet/>
      <dgm:spPr/>
      <dgm:t>
        <a:bodyPr/>
        <a:lstStyle/>
        <a:p>
          <a:endParaRPr lang="en-CA"/>
        </a:p>
      </dgm:t>
    </dgm:pt>
    <dgm:pt modelId="{CCC7CF17-8F24-4752-A5AD-F3A80A070AF1}">
      <dgm:prSet phldrT="[Text]" custT="1"/>
      <dgm:spPr>
        <a:xfrm>
          <a:off x="4109414" y="3459090"/>
          <a:ext cx="2283371" cy="1516387"/>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s-ES_tradnl" sz="2000" noProof="0" dirty="0" smtClean="0">
              <a:solidFill>
                <a:srgbClr val="FFFFFF"/>
              </a:solidFill>
              <a:latin typeface="Arial"/>
              <a:ea typeface="+mn-ea"/>
              <a:cs typeface="+mn-cs"/>
            </a:rPr>
            <a:t>Planificación estratégica</a:t>
          </a:r>
          <a:endParaRPr lang="es-ES_tradnl" sz="1400" noProof="0" dirty="0">
            <a:solidFill>
              <a:srgbClr val="FFFFFF"/>
            </a:solidFill>
            <a:latin typeface="Arial"/>
            <a:ea typeface="+mn-ea"/>
            <a:cs typeface="+mn-cs"/>
          </a:endParaRPr>
        </a:p>
      </dgm:t>
    </dgm:pt>
    <dgm:pt modelId="{69961F41-1AA8-4E6F-8B62-1677EFB4792F}" type="parTrans" cxnId="{0217EB31-F25A-418A-82B0-060B4BF914E0}">
      <dgm:prSet/>
      <dgm:spPr/>
      <dgm:t>
        <a:bodyPr/>
        <a:lstStyle/>
        <a:p>
          <a:endParaRPr lang="en-CA"/>
        </a:p>
      </dgm:t>
    </dgm:pt>
    <dgm:pt modelId="{16AA4991-08BF-4F2E-B89C-1A809FA4BBEB}" type="sibTrans" cxnId="{0217EB31-F25A-418A-82B0-060B4BF914E0}">
      <dgm:prSet/>
      <dgm:spPr/>
      <dgm:t>
        <a:bodyPr/>
        <a:lstStyle/>
        <a:p>
          <a:endParaRPr lang="en-CA"/>
        </a:p>
      </dgm:t>
    </dgm:pt>
    <dgm:pt modelId="{A8E0929E-3F58-4D76-982E-795C407F2247}">
      <dgm:prSet phldrT="[Text]" custT="1"/>
      <dgm:spPr>
        <a:xfrm>
          <a:off x="1080134" y="2952326"/>
          <a:ext cx="2283371" cy="1579168"/>
        </a:xfrm>
        <a:solidFill>
          <a:srgbClr val="3333CC">
            <a:lumMod val="20000"/>
            <a:lumOff val="80000"/>
          </a:srgbClr>
        </a:solidFill>
        <a:ln w="25400" cap="flat" cmpd="sng" algn="ctr">
          <a:solidFill>
            <a:srgbClr val="FFFFFF">
              <a:hueOff val="0"/>
              <a:satOff val="0"/>
              <a:lumOff val="0"/>
              <a:alphaOff val="0"/>
            </a:srgbClr>
          </a:solidFill>
          <a:prstDash val="solid"/>
        </a:ln>
        <a:effectLst/>
      </dgm:spPr>
      <dgm:t>
        <a:bodyPr/>
        <a:lstStyle/>
        <a:p>
          <a:r>
            <a:rPr lang="es-ES_tradnl" sz="1600" noProof="0" dirty="0" smtClean="0">
              <a:solidFill>
                <a:srgbClr val="000000"/>
              </a:solidFill>
              <a:latin typeface="Arial"/>
              <a:ea typeface="+mn-ea"/>
              <a:cs typeface="+mn-cs"/>
            </a:rPr>
            <a:t>Planificación y ejecución de programas</a:t>
          </a:r>
          <a:endParaRPr lang="es-ES_tradnl" sz="1600" noProof="0" dirty="0">
            <a:solidFill>
              <a:srgbClr val="000000"/>
            </a:solidFill>
            <a:latin typeface="Arial"/>
            <a:ea typeface="+mn-ea"/>
            <a:cs typeface="+mn-cs"/>
          </a:endParaRPr>
        </a:p>
      </dgm:t>
    </dgm:pt>
    <dgm:pt modelId="{0EAAEDCC-3EC9-456E-B3A1-6CF803266DC1}" type="parTrans" cxnId="{3FE778A0-9CB6-4EF6-BDA7-28A56A2A04D9}">
      <dgm:prSet/>
      <dgm:spPr/>
      <dgm:t>
        <a:bodyPr/>
        <a:lstStyle/>
        <a:p>
          <a:endParaRPr lang="en-CA"/>
        </a:p>
      </dgm:t>
    </dgm:pt>
    <dgm:pt modelId="{E7921541-E4BE-484A-80BF-887DFD77068F}" type="sibTrans" cxnId="{3FE778A0-9CB6-4EF6-BDA7-28A56A2A04D9}">
      <dgm:prSet/>
      <dgm:spPr/>
      <dgm:t>
        <a:bodyPr/>
        <a:lstStyle/>
        <a:p>
          <a:endParaRPr lang="en-CA"/>
        </a:p>
      </dgm:t>
    </dgm:pt>
    <dgm:pt modelId="{412909ED-44B1-49DA-856F-DB146811E653}">
      <dgm:prSet phldrT="[Text]" custT="1"/>
      <dgm:spPr>
        <a:xfrm>
          <a:off x="916019" y="1326303"/>
          <a:ext cx="2283371" cy="1141685"/>
        </a:xfrm>
        <a:solidFill>
          <a:srgbClr val="3333CC">
            <a:lumMod val="60000"/>
            <a:lumOff val="40000"/>
          </a:srgbClr>
        </a:solidFill>
        <a:ln w="25400" cap="flat" cmpd="sng" algn="ctr">
          <a:solidFill>
            <a:srgbClr val="FFFFFF">
              <a:hueOff val="0"/>
              <a:satOff val="0"/>
              <a:lumOff val="0"/>
              <a:alphaOff val="0"/>
            </a:srgbClr>
          </a:solidFill>
          <a:prstDash val="solid"/>
        </a:ln>
        <a:effectLst/>
      </dgm:spPr>
      <dgm:t>
        <a:bodyPr/>
        <a:lstStyle/>
        <a:p>
          <a:r>
            <a:rPr lang="es-ES_tradnl" sz="2000" noProof="0" dirty="0" smtClean="0">
              <a:solidFill>
                <a:srgbClr val="FFFFFF"/>
              </a:solidFill>
              <a:latin typeface="Arial"/>
              <a:ea typeface="+mn-ea"/>
              <a:cs typeface="+mn-cs"/>
            </a:rPr>
            <a:t>Monitoreo y evaluación</a:t>
          </a:r>
          <a:endParaRPr lang="es-ES_tradnl" sz="2000" noProof="0" dirty="0">
            <a:solidFill>
              <a:srgbClr val="FFFFFF"/>
            </a:solidFill>
            <a:latin typeface="Arial"/>
            <a:ea typeface="+mn-ea"/>
            <a:cs typeface="+mn-cs"/>
          </a:endParaRPr>
        </a:p>
      </dgm:t>
    </dgm:pt>
    <dgm:pt modelId="{CBE0F6D5-7A2D-4243-868E-18AD589C8DB9}" type="parTrans" cxnId="{06C1A818-0E19-4F5A-A74A-16FC135DDD18}">
      <dgm:prSet/>
      <dgm:spPr/>
      <dgm:t>
        <a:bodyPr/>
        <a:lstStyle/>
        <a:p>
          <a:endParaRPr lang="en-CA"/>
        </a:p>
      </dgm:t>
    </dgm:pt>
    <dgm:pt modelId="{EBE77B4C-7340-4FE4-9136-D9DC8820E5F6}" type="sibTrans" cxnId="{06C1A818-0E19-4F5A-A74A-16FC135DDD18}">
      <dgm:prSet/>
      <dgm:spPr/>
      <dgm:t>
        <a:bodyPr/>
        <a:lstStyle/>
        <a:p>
          <a:endParaRPr lang="en-CA"/>
        </a:p>
      </dgm:t>
    </dgm:pt>
    <dgm:pt modelId="{5159D955-2041-45DF-8702-BB171C7A94F5}" type="pres">
      <dgm:prSet presAssocID="{343E1040-D71E-45DD-B560-3C8F313B3FD1}" presName="Name0" presStyleCnt="0">
        <dgm:presLayoutVars>
          <dgm:dir/>
          <dgm:resizeHandles val="exact"/>
        </dgm:presLayoutVars>
      </dgm:prSet>
      <dgm:spPr/>
      <dgm:t>
        <a:bodyPr/>
        <a:lstStyle/>
        <a:p>
          <a:endParaRPr lang="en-CA"/>
        </a:p>
      </dgm:t>
    </dgm:pt>
    <dgm:pt modelId="{E5BE762F-37CA-45A2-959C-D446A14FEF21}" type="pres">
      <dgm:prSet presAssocID="{343E1040-D71E-45DD-B560-3C8F313B3FD1}" presName="cycle" presStyleCnt="0"/>
      <dgm:spPr/>
    </dgm:pt>
    <dgm:pt modelId="{C173DE4D-39AA-4BF5-B038-C0DE79265639}" type="pres">
      <dgm:prSet presAssocID="{F3B0B6BA-E7CD-4330-9918-CA08047B30E7}" presName="nodeFirstNode" presStyleLbl="node1" presStyleIdx="0" presStyleCnt="5">
        <dgm:presLayoutVars>
          <dgm:bulletEnabled val="1"/>
        </dgm:presLayoutVars>
      </dgm:prSet>
      <dgm:spPr>
        <a:prstGeom prst="roundRect">
          <a:avLst/>
        </a:prstGeom>
      </dgm:spPr>
      <dgm:t>
        <a:bodyPr/>
        <a:lstStyle/>
        <a:p>
          <a:endParaRPr lang="en-CA"/>
        </a:p>
      </dgm:t>
    </dgm:pt>
    <dgm:pt modelId="{45ECDA69-CB63-4BD2-BECF-7578CA892ED2}" type="pres">
      <dgm:prSet presAssocID="{6F37DCA6-B962-4F32-BB9B-958211E9FE65}" presName="sibTransFirstNode" presStyleLbl="bgShp" presStyleIdx="0" presStyleCnt="1"/>
      <dgm:spPr>
        <a:prstGeom prst="circularArrow">
          <a:avLst>
            <a:gd name="adj1" fmla="val 5544"/>
            <a:gd name="adj2" fmla="val 330680"/>
            <a:gd name="adj3" fmla="val 13771194"/>
            <a:gd name="adj4" fmla="val 17388844"/>
            <a:gd name="adj5" fmla="val 5757"/>
          </a:avLst>
        </a:prstGeom>
      </dgm:spPr>
      <dgm:t>
        <a:bodyPr/>
        <a:lstStyle/>
        <a:p>
          <a:endParaRPr lang="en-CA"/>
        </a:p>
      </dgm:t>
    </dgm:pt>
    <dgm:pt modelId="{16A93882-C862-471F-B937-F0A7D51FDBE2}" type="pres">
      <dgm:prSet presAssocID="{D60B7D15-2708-4B0F-A15E-070CC9159A5B}" presName="nodeFollowingNodes" presStyleLbl="node1" presStyleIdx="1" presStyleCnt="5" custScaleY="101133" custRadScaleRad="108843" custRadScaleInc="12981">
        <dgm:presLayoutVars>
          <dgm:bulletEnabled val="1"/>
        </dgm:presLayoutVars>
      </dgm:prSet>
      <dgm:spPr>
        <a:prstGeom prst="roundRect">
          <a:avLst/>
        </a:prstGeom>
      </dgm:spPr>
      <dgm:t>
        <a:bodyPr/>
        <a:lstStyle/>
        <a:p>
          <a:endParaRPr lang="en-CA"/>
        </a:p>
      </dgm:t>
    </dgm:pt>
    <dgm:pt modelId="{464B3E4B-619D-4ED5-88F1-80285A820723}" type="pres">
      <dgm:prSet presAssocID="{CCC7CF17-8F24-4752-A5AD-F3A80A070AF1}" presName="nodeFollowingNodes" presStyleLbl="node1" presStyleIdx="2" presStyleCnt="5" custScaleY="90508">
        <dgm:presLayoutVars>
          <dgm:bulletEnabled val="1"/>
        </dgm:presLayoutVars>
      </dgm:prSet>
      <dgm:spPr>
        <a:prstGeom prst="roundRect">
          <a:avLst/>
        </a:prstGeom>
      </dgm:spPr>
      <dgm:t>
        <a:bodyPr/>
        <a:lstStyle/>
        <a:p>
          <a:endParaRPr lang="en-CA"/>
        </a:p>
      </dgm:t>
    </dgm:pt>
    <dgm:pt modelId="{D37AFB92-4B60-4D23-BF66-6836633136E9}" type="pres">
      <dgm:prSet presAssocID="{A8E0929E-3F58-4D76-982E-795C407F2247}" presName="nodeFollowingNodes" presStyleLbl="node1" presStyleIdx="3" presStyleCnt="5" custScaleY="142452" custRadScaleRad="104722" custRadScaleInc="33954">
        <dgm:presLayoutVars>
          <dgm:bulletEnabled val="1"/>
        </dgm:presLayoutVars>
      </dgm:prSet>
      <dgm:spPr>
        <a:prstGeom prst="roundRect">
          <a:avLst/>
        </a:prstGeom>
      </dgm:spPr>
      <dgm:t>
        <a:bodyPr/>
        <a:lstStyle/>
        <a:p>
          <a:endParaRPr lang="en-CA"/>
        </a:p>
      </dgm:t>
    </dgm:pt>
    <dgm:pt modelId="{EEF237A7-1A40-4B53-8734-47DB5F3C6BBA}" type="pres">
      <dgm:prSet presAssocID="{412909ED-44B1-49DA-856F-DB146811E653}" presName="nodeFollowingNodes" presStyleLbl="node1" presStyleIdx="4" presStyleCnt="5">
        <dgm:presLayoutVars>
          <dgm:bulletEnabled val="1"/>
        </dgm:presLayoutVars>
      </dgm:prSet>
      <dgm:spPr>
        <a:prstGeom prst="roundRect">
          <a:avLst/>
        </a:prstGeom>
      </dgm:spPr>
      <dgm:t>
        <a:bodyPr/>
        <a:lstStyle/>
        <a:p>
          <a:endParaRPr lang="en-CA"/>
        </a:p>
      </dgm:t>
    </dgm:pt>
  </dgm:ptLst>
  <dgm:cxnLst>
    <dgm:cxn modelId="{D5D57190-9D44-4524-9598-7115F9D089BF}" type="presOf" srcId="{D60B7D15-2708-4B0F-A15E-070CC9159A5B}" destId="{16A93882-C862-471F-B937-F0A7D51FDBE2}" srcOrd="0" destOrd="0" presId="urn:microsoft.com/office/officeart/2005/8/layout/cycle3"/>
    <dgm:cxn modelId="{2E2AF565-72FF-4512-8214-523846772953}" type="presOf" srcId="{CCC7CF17-8F24-4752-A5AD-F3A80A070AF1}" destId="{464B3E4B-619D-4ED5-88F1-80285A820723}" srcOrd="0" destOrd="0" presId="urn:microsoft.com/office/officeart/2005/8/layout/cycle3"/>
    <dgm:cxn modelId="{AD72592D-044D-4A3B-9519-9A0C9A595E7A}" type="presOf" srcId="{412909ED-44B1-49DA-856F-DB146811E653}" destId="{EEF237A7-1A40-4B53-8734-47DB5F3C6BBA}" srcOrd="0" destOrd="0" presId="urn:microsoft.com/office/officeart/2005/8/layout/cycle3"/>
    <dgm:cxn modelId="{3E342D0B-03E5-4F85-A141-021F43651A4D}" type="presOf" srcId="{343E1040-D71E-45DD-B560-3C8F313B3FD1}" destId="{5159D955-2041-45DF-8702-BB171C7A94F5}" srcOrd="0" destOrd="0" presId="urn:microsoft.com/office/officeart/2005/8/layout/cycle3"/>
    <dgm:cxn modelId="{4DBA971B-1208-47FD-9907-A3FBA56FBD5A}" type="presOf" srcId="{6F37DCA6-B962-4F32-BB9B-958211E9FE65}" destId="{45ECDA69-CB63-4BD2-BECF-7578CA892ED2}" srcOrd="0" destOrd="0" presId="urn:microsoft.com/office/officeart/2005/8/layout/cycle3"/>
    <dgm:cxn modelId="{06C1A818-0E19-4F5A-A74A-16FC135DDD18}" srcId="{343E1040-D71E-45DD-B560-3C8F313B3FD1}" destId="{412909ED-44B1-49DA-856F-DB146811E653}" srcOrd="4" destOrd="0" parTransId="{CBE0F6D5-7A2D-4243-868E-18AD589C8DB9}" sibTransId="{EBE77B4C-7340-4FE4-9136-D9DC8820E5F6}"/>
    <dgm:cxn modelId="{ED6B28F5-B491-4B14-83A3-9B6F757B7BD2}" type="presOf" srcId="{A8E0929E-3F58-4D76-982E-795C407F2247}" destId="{D37AFB92-4B60-4D23-BF66-6836633136E9}" srcOrd="0" destOrd="0" presId="urn:microsoft.com/office/officeart/2005/8/layout/cycle3"/>
    <dgm:cxn modelId="{789E58C4-74F1-4963-A026-E0D7C11AEF05}" type="presOf" srcId="{F3B0B6BA-E7CD-4330-9918-CA08047B30E7}" destId="{C173DE4D-39AA-4BF5-B038-C0DE79265639}" srcOrd="0" destOrd="0" presId="urn:microsoft.com/office/officeart/2005/8/layout/cycle3"/>
    <dgm:cxn modelId="{91D37AFC-75D6-4AF5-9D18-6809DB38BB71}" srcId="{343E1040-D71E-45DD-B560-3C8F313B3FD1}" destId="{F3B0B6BA-E7CD-4330-9918-CA08047B30E7}" srcOrd="0" destOrd="0" parTransId="{A45899B8-0418-4A4C-A4BD-536DC99FC0FF}" sibTransId="{6F37DCA6-B962-4F32-BB9B-958211E9FE65}"/>
    <dgm:cxn modelId="{3FE778A0-9CB6-4EF6-BDA7-28A56A2A04D9}" srcId="{343E1040-D71E-45DD-B560-3C8F313B3FD1}" destId="{A8E0929E-3F58-4D76-982E-795C407F2247}" srcOrd="3" destOrd="0" parTransId="{0EAAEDCC-3EC9-456E-B3A1-6CF803266DC1}" sibTransId="{E7921541-E4BE-484A-80BF-887DFD77068F}"/>
    <dgm:cxn modelId="{0217EB31-F25A-418A-82B0-060B4BF914E0}" srcId="{343E1040-D71E-45DD-B560-3C8F313B3FD1}" destId="{CCC7CF17-8F24-4752-A5AD-F3A80A070AF1}" srcOrd="2" destOrd="0" parTransId="{69961F41-1AA8-4E6F-8B62-1677EFB4792F}" sibTransId="{16AA4991-08BF-4F2E-B89C-1A809FA4BBEB}"/>
    <dgm:cxn modelId="{5A1A262E-4C59-421D-96BB-2CB10C37322E}" srcId="{343E1040-D71E-45DD-B560-3C8F313B3FD1}" destId="{D60B7D15-2708-4B0F-A15E-070CC9159A5B}" srcOrd="1" destOrd="0" parTransId="{1116056A-A8D2-40D3-8F47-8AE5F8CA1ABB}" sibTransId="{91346739-35D8-4A8E-969D-F924C4C461A0}"/>
    <dgm:cxn modelId="{2051DBAF-F01A-4271-963D-C365BD69D6C9}" type="presParOf" srcId="{5159D955-2041-45DF-8702-BB171C7A94F5}" destId="{E5BE762F-37CA-45A2-959C-D446A14FEF21}" srcOrd="0" destOrd="0" presId="urn:microsoft.com/office/officeart/2005/8/layout/cycle3"/>
    <dgm:cxn modelId="{E7780386-FF08-4D27-8C39-9F95504BC80B}" type="presParOf" srcId="{E5BE762F-37CA-45A2-959C-D446A14FEF21}" destId="{C173DE4D-39AA-4BF5-B038-C0DE79265639}" srcOrd="0" destOrd="0" presId="urn:microsoft.com/office/officeart/2005/8/layout/cycle3"/>
    <dgm:cxn modelId="{D71072A7-17D0-450C-BF9D-B5E6EB93282A}" type="presParOf" srcId="{E5BE762F-37CA-45A2-959C-D446A14FEF21}" destId="{45ECDA69-CB63-4BD2-BECF-7578CA892ED2}" srcOrd="1" destOrd="0" presId="urn:microsoft.com/office/officeart/2005/8/layout/cycle3"/>
    <dgm:cxn modelId="{8CA14969-8464-4B5D-8072-56D488401FE7}" type="presParOf" srcId="{E5BE762F-37CA-45A2-959C-D446A14FEF21}" destId="{16A93882-C862-471F-B937-F0A7D51FDBE2}" srcOrd="2" destOrd="0" presId="urn:microsoft.com/office/officeart/2005/8/layout/cycle3"/>
    <dgm:cxn modelId="{59E08F9A-3204-49AC-B76B-DD6A3634B9C5}" type="presParOf" srcId="{E5BE762F-37CA-45A2-959C-D446A14FEF21}" destId="{464B3E4B-619D-4ED5-88F1-80285A820723}" srcOrd="3" destOrd="0" presId="urn:microsoft.com/office/officeart/2005/8/layout/cycle3"/>
    <dgm:cxn modelId="{7ECDF9F5-D8D3-46B6-BE2C-61A00C214766}" type="presParOf" srcId="{E5BE762F-37CA-45A2-959C-D446A14FEF21}" destId="{D37AFB92-4B60-4D23-BF66-6836633136E9}" srcOrd="4" destOrd="0" presId="urn:microsoft.com/office/officeart/2005/8/layout/cycle3"/>
    <dgm:cxn modelId="{6C4A9331-1DE7-4B45-BB69-7F2FC28C68E3}" type="presParOf" srcId="{E5BE762F-37CA-45A2-959C-D446A14FEF21}" destId="{EEF237A7-1A40-4B53-8734-47DB5F3C6BBA}"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CDA69-CB63-4BD2-BECF-7578CA892ED2}">
      <dsp:nvSpPr>
        <dsp:cNvPr id="0" name=""/>
        <dsp:cNvSpPr/>
      </dsp:nvSpPr>
      <dsp:spPr>
        <a:xfrm>
          <a:off x="1189517" y="-112716"/>
          <a:ext cx="3740504" cy="3740504"/>
        </a:xfrm>
        <a:prstGeom prst="circularArrow">
          <a:avLst>
            <a:gd name="adj1" fmla="val 5544"/>
            <a:gd name="adj2" fmla="val 330680"/>
            <a:gd name="adj3" fmla="val 13771194"/>
            <a:gd name="adj4" fmla="val 17388844"/>
            <a:gd name="adj5" fmla="val 5757"/>
          </a:avLst>
        </a:prstGeom>
        <a:solidFill>
          <a:srgbClr val="00CC99">
            <a:tint val="40000"/>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C173DE4D-39AA-4BF5-B038-C0DE79265639}">
      <dsp:nvSpPr>
        <dsp:cNvPr id="0" name=""/>
        <dsp:cNvSpPr/>
      </dsp:nvSpPr>
      <dsp:spPr>
        <a:xfrm>
          <a:off x="2199209" y="-90979"/>
          <a:ext cx="1721120" cy="860560"/>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rgbClr val="FFFFFF"/>
              </a:solidFill>
              <a:latin typeface="Arial"/>
              <a:ea typeface="+mn-ea"/>
              <a:cs typeface="+mn-cs"/>
            </a:rPr>
            <a:t>Hoja de ruta</a:t>
          </a:r>
        </a:p>
      </dsp:txBody>
      <dsp:txXfrm>
        <a:off x="2241218" y="-48970"/>
        <a:ext cx="1637102" cy="776542"/>
      </dsp:txXfrm>
    </dsp:sp>
    <dsp:sp modelId="{16A93882-C862-471F-B937-F0A7D51FDBE2}">
      <dsp:nvSpPr>
        <dsp:cNvPr id="0" name=""/>
        <dsp:cNvSpPr/>
      </dsp:nvSpPr>
      <dsp:spPr>
        <a:xfrm>
          <a:off x="3907861" y="1191456"/>
          <a:ext cx="1721120" cy="870310"/>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rgbClr val="FFFFFF"/>
              </a:solidFill>
              <a:latin typeface="Arial"/>
              <a:ea typeface="+mn-ea"/>
              <a:cs typeface="+mn-cs"/>
            </a:rPr>
            <a:t>Análisis de país</a:t>
          </a:r>
          <a:endParaRPr lang="es-ES_tradnl" sz="1400" kern="1200" noProof="0" dirty="0">
            <a:solidFill>
              <a:srgbClr val="FFFFFF"/>
            </a:solidFill>
            <a:latin typeface="Arial"/>
            <a:ea typeface="+mn-ea"/>
            <a:cs typeface="+mn-cs"/>
          </a:endParaRPr>
        </a:p>
      </dsp:txBody>
      <dsp:txXfrm>
        <a:off x="3950346" y="1233941"/>
        <a:ext cx="1636150" cy="785340"/>
      </dsp:txXfrm>
    </dsp:sp>
    <dsp:sp modelId="{464B3E4B-619D-4ED5-88F1-80285A820723}">
      <dsp:nvSpPr>
        <dsp:cNvPr id="0" name=""/>
        <dsp:cNvSpPr/>
      </dsp:nvSpPr>
      <dsp:spPr>
        <a:xfrm>
          <a:off x="3136784" y="2835421"/>
          <a:ext cx="1721120" cy="778875"/>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rgbClr val="FFFFFF"/>
              </a:solidFill>
              <a:latin typeface="Arial"/>
              <a:ea typeface="+mn-ea"/>
              <a:cs typeface="+mn-cs"/>
            </a:rPr>
            <a:t>Planificación estratégica</a:t>
          </a:r>
          <a:endParaRPr lang="es-ES_tradnl" sz="1400" kern="1200" noProof="0" dirty="0">
            <a:solidFill>
              <a:srgbClr val="FFFFFF"/>
            </a:solidFill>
            <a:latin typeface="Arial"/>
            <a:ea typeface="+mn-ea"/>
            <a:cs typeface="+mn-cs"/>
          </a:endParaRPr>
        </a:p>
      </dsp:txBody>
      <dsp:txXfrm>
        <a:off x="3174806" y="2873443"/>
        <a:ext cx="1645076" cy="702831"/>
      </dsp:txXfrm>
    </dsp:sp>
    <dsp:sp modelId="{D37AFB92-4B60-4D23-BF66-6836633136E9}">
      <dsp:nvSpPr>
        <dsp:cNvPr id="0" name=""/>
        <dsp:cNvSpPr/>
      </dsp:nvSpPr>
      <dsp:spPr>
        <a:xfrm>
          <a:off x="808327" y="2246520"/>
          <a:ext cx="1721120" cy="1225885"/>
        </a:xfrm>
        <a:prstGeom prst="roundRect">
          <a:avLst/>
        </a:prstGeom>
        <a:solidFill>
          <a:srgbClr val="3333CC">
            <a:lumMod val="20000"/>
            <a:lumOff val="8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S_tradnl" sz="1600" kern="1200" noProof="0" dirty="0" smtClean="0">
              <a:solidFill>
                <a:srgbClr val="000000"/>
              </a:solidFill>
              <a:latin typeface="Arial"/>
              <a:ea typeface="+mn-ea"/>
              <a:cs typeface="+mn-cs"/>
            </a:rPr>
            <a:t>Planificación y ejecución de programas</a:t>
          </a:r>
          <a:endParaRPr lang="es-ES_tradnl" sz="1600" kern="1200" noProof="0" dirty="0">
            <a:solidFill>
              <a:srgbClr val="000000"/>
            </a:solidFill>
            <a:latin typeface="Arial"/>
            <a:ea typeface="+mn-ea"/>
            <a:cs typeface="+mn-cs"/>
          </a:endParaRPr>
        </a:p>
      </dsp:txBody>
      <dsp:txXfrm>
        <a:off x="868170" y="2306363"/>
        <a:ext cx="1601434" cy="1106199"/>
      </dsp:txXfrm>
    </dsp:sp>
    <dsp:sp modelId="{EEF237A7-1A40-4B53-8734-47DB5F3C6BBA}">
      <dsp:nvSpPr>
        <dsp:cNvPr id="0" name=""/>
        <dsp:cNvSpPr/>
      </dsp:nvSpPr>
      <dsp:spPr>
        <a:xfrm>
          <a:off x="682181" y="1011205"/>
          <a:ext cx="1721120" cy="860560"/>
        </a:xfrm>
        <a:prstGeom prst="roundRect">
          <a:avLst/>
        </a:prstGeom>
        <a:solidFill>
          <a:srgbClr val="3333CC">
            <a:lumMod val="60000"/>
            <a:lumOff val="40000"/>
          </a:srgbClr>
        </a:solidFill>
        <a:ln w="25400"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_tradnl" sz="2000" kern="1200" noProof="0" dirty="0" smtClean="0">
              <a:solidFill>
                <a:srgbClr val="FFFFFF"/>
              </a:solidFill>
              <a:latin typeface="Arial"/>
              <a:ea typeface="+mn-ea"/>
              <a:cs typeface="+mn-cs"/>
            </a:rPr>
            <a:t>Monitoreo y evaluación</a:t>
          </a:r>
          <a:endParaRPr lang="es-ES_tradnl" sz="2000" kern="1200" noProof="0" dirty="0">
            <a:solidFill>
              <a:srgbClr val="FFFFFF"/>
            </a:solidFill>
            <a:latin typeface="Arial"/>
            <a:ea typeface="+mn-ea"/>
            <a:cs typeface="+mn-cs"/>
          </a:endParaRPr>
        </a:p>
      </dsp:txBody>
      <dsp:txXfrm>
        <a:off x="724190" y="1053214"/>
        <a:ext cx="1637102" cy="776542"/>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8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cs typeface="+mn-cs"/>
              </a:defRPr>
            </a:lvl1pPr>
          </a:lstStyle>
          <a:p>
            <a:pPr>
              <a:defRPr/>
            </a:pPr>
            <a:fld id="{5D379BBA-D1D3-410B-976A-1A5E79A0BEE9}" type="datetimeFigureOut">
              <a:rPr lang="en-US"/>
              <a:pPr>
                <a:defRPr/>
              </a:pPr>
              <a:t>7/5/2011</a:t>
            </a:fld>
            <a:endParaRPr lang="en-US"/>
          </a:p>
        </p:txBody>
      </p:sp>
      <p:sp>
        <p:nvSpPr>
          <p:cNvPr id="13316"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0088" y="4414838"/>
            <a:ext cx="5610225" cy="4184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cs typeface="+mn-cs"/>
              </a:defRPr>
            </a:lvl1pPr>
          </a:lstStyle>
          <a:p>
            <a:pPr>
              <a:defRPr/>
            </a:pPr>
            <a:endParaRPr lang="en-US"/>
          </a:p>
        </p:txBody>
      </p:sp>
      <p:sp>
        <p:nvSpPr>
          <p:cNvPr id="1639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cs typeface="+mn-cs"/>
              </a:defRPr>
            </a:lvl1pPr>
          </a:lstStyle>
          <a:p>
            <a:pPr>
              <a:defRPr/>
            </a:pPr>
            <a:fld id="{2B9C1D0D-2917-46DF-AE0C-DC1D9067735B}" type="slidenum">
              <a:rPr lang="en-US"/>
              <a:pPr>
                <a:defRPr/>
              </a:pPr>
              <a:t>‹#›</a:t>
            </a:fld>
            <a:endParaRPr lang="en-US"/>
          </a:p>
        </p:txBody>
      </p:sp>
    </p:spTree>
    <p:extLst>
      <p:ext uri="{BB962C8B-B14F-4D97-AF65-F5344CB8AC3E}">
        <p14:creationId xmlns:p14="http://schemas.microsoft.com/office/powerpoint/2010/main" val="31926048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a:ln/>
        </p:spPr>
      </p:sp>
      <p:sp>
        <p:nvSpPr>
          <p:cNvPr id="15362" name="Notes Placeholder 2"/>
          <p:cNvSpPr>
            <a:spLocks noGrp="1"/>
          </p:cNvSpPr>
          <p:nvPr>
            <p:ph type="body" idx="1"/>
          </p:nvPr>
        </p:nvSpPr>
        <p:spPr>
          <a:noFill/>
          <a:ln/>
        </p:spPr>
        <p:txBody>
          <a:bodyPr/>
          <a:lstStyle/>
          <a:p>
            <a:r>
              <a:rPr lang="en-CA" smtClean="0">
                <a:ea typeface="ＭＳ Ｐゴシック"/>
                <a:cs typeface="ＭＳ Ｐゴシック"/>
              </a:rPr>
              <a:t>Important: The 2 cards for National Development Planning and National Development Plan look different because they are </a:t>
            </a:r>
            <a:r>
              <a:rPr lang="en-CA" u="sng" smtClean="0">
                <a:ea typeface="ＭＳ Ｐゴシック"/>
                <a:cs typeface="ＭＳ Ｐゴシック"/>
              </a:rPr>
              <a:t>not</a:t>
            </a:r>
            <a:r>
              <a:rPr lang="en-CA" smtClean="0">
                <a:ea typeface="ＭＳ Ｐゴシック"/>
                <a:cs typeface="ＭＳ Ｐゴシック"/>
              </a:rPr>
              <a:t> elements of the UNDAF process – rather they inform the UNDAF process. They are at the centre of the process, because the UNDAF Road Map and the UNDAF should align with, and respond to, National planning processes and priorities in the National Development Plan. </a:t>
            </a:r>
          </a:p>
        </p:txBody>
      </p:sp>
      <p:sp>
        <p:nvSpPr>
          <p:cNvPr id="70660" name="Slide Number Placeholder 3"/>
          <p:cNvSpPr>
            <a:spLocks noGrp="1"/>
          </p:cNvSpPr>
          <p:nvPr>
            <p:ph type="sldNum" sz="quarter" idx="5"/>
          </p:nvPr>
        </p:nvSpPr>
        <p:spPr/>
        <p:txBody>
          <a:bodyPr/>
          <a:lstStyle/>
          <a:p>
            <a:pPr>
              <a:defRPr/>
            </a:pPr>
            <a:fld id="{1ABDCB3A-718D-44A7-9996-0BEA266B6927}" type="slidenum">
              <a:rPr lang="en-US"/>
              <a:pPr>
                <a:defRPr/>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48D2C801-B70E-47EA-A05D-DB51027D6ABC}" type="datetimeFigureOut">
              <a:rPr lang="en-GB"/>
              <a:pPr>
                <a:defRPr/>
              </a:pPr>
              <a:t>05/07/2011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A1E8F14C-08CB-4A81-A894-EAC235B3549F}"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F6BBE28F-072C-4BA7-B325-B4AED6D78669}" type="datetimeFigureOut">
              <a:rPr lang="en-GB"/>
              <a:pPr>
                <a:defRPr/>
              </a:pPr>
              <a:t>05/07/2011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841C4DF4-4F76-4772-A14F-3384216E976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D4EBA72-69FB-4895-9023-8DFAD6E6C6CB}" type="datetimeFigureOut">
              <a:rPr lang="en-GB"/>
              <a:pPr>
                <a:defRPr/>
              </a:pPr>
              <a:t>05/07/2011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A765C99-3B00-4C6D-B00A-A25FA020664D}"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010DF8AE-1631-482B-8CFE-F4DF4E2AF9A9}" type="datetimeFigureOut">
              <a:rPr lang="en-GB"/>
              <a:pPr>
                <a:defRPr/>
              </a:pPr>
              <a:t>05/07/2011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6A2FCCD-998B-45D3-8004-C937F4A60DB8}"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681F97B-9DD4-419E-971B-3BFE674E41F2}" type="datetimeFigureOut">
              <a:rPr lang="en-GB"/>
              <a:pPr>
                <a:defRPr/>
              </a:pPr>
              <a:t>05/07/2011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79CD6D9-D442-4523-A797-A3A9419E88D3}"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596C4D31-B9B3-4019-9E61-E8ED9AE90F63}" type="datetimeFigureOut">
              <a:rPr lang="en-GB"/>
              <a:pPr>
                <a:defRPr/>
              </a:pPr>
              <a:t>05/07/2011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6A3E7CC-674A-4B02-8717-3FBB2990ADA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983C346E-A13C-4CCF-B5FB-0F9C32A46A98}" type="datetimeFigureOut">
              <a:rPr lang="en-GB"/>
              <a:pPr>
                <a:defRPr/>
              </a:pPr>
              <a:t>05/07/2011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868CB88D-4B03-4B7B-A26D-D9CC3C545C64}"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156766F-E0E7-416D-B396-C19B1149874F}" type="datetimeFigureOut">
              <a:rPr lang="en-GB"/>
              <a:pPr>
                <a:defRPr/>
              </a:pPr>
              <a:t>05/07/2011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5ED32DA1-0F91-43D9-8F13-959B855B9E2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454B6EC-7E11-4C12-9964-DC1CB9F008AA}" type="datetimeFigureOut">
              <a:rPr lang="en-GB"/>
              <a:pPr>
                <a:defRPr/>
              </a:pPr>
              <a:t>05/07/2011</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CA664FA7-17F5-4C8C-8FDA-84E53346DEE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0B07624-9A91-451D-87CC-13A026041559}" type="datetimeFigureOut">
              <a:rPr lang="en-GB"/>
              <a:pPr>
                <a:defRPr/>
              </a:pPr>
              <a:t>05/07/2011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ABD35C7-7BE9-44EA-8420-12B1106A4BE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6E605E8-7E14-48DD-8A47-E24CD251F600}" type="datetimeFigureOut">
              <a:rPr lang="en-GB"/>
              <a:pPr>
                <a:defRPr/>
              </a:pPr>
              <a:t>05/07/2011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22610B2-2637-4C11-AE9C-849B9D407D1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4C5C5975-3966-4D12-A91F-0BB008B0B6D0}" type="datetimeFigureOut">
              <a:rPr lang="en-GB"/>
              <a:pPr>
                <a:defRPr/>
              </a:pPr>
              <a:t>05/07/2011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5F4E5B9B-DCF6-4BAD-BA17-0932128D2A9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1620813" y="1772816"/>
          <a:ext cx="6119539" cy="37468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338" name="Rectangle 3"/>
          <p:cNvSpPr>
            <a:spLocks noChangeArrowheads="1"/>
          </p:cNvSpPr>
          <p:nvPr/>
        </p:nvSpPr>
        <p:spPr bwMode="auto">
          <a:xfrm>
            <a:off x="3779838" y="2924175"/>
            <a:ext cx="1917700" cy="741363"/>
          </a:xfrm>
          <a:prstGeom prst="rect">
            <a:avLst/>
          </a:prstGeom>
          <a:solidFill>
            <a:schemeClr val="bg1"/>
          </a:solidFill>
          <a:ln w="3175">
            <a:solidFill>
              <a:schemeClr val="tx1"/>
            </a:solidFill>
            <a:prstDash val="sysDash"/>
            <a:miter lim="800000"/>
            <a:headEnd/>
            <a:tailEnd/>
          </a:ln>
        </p:spPr>
        <p:txBody>
          <a:bodyPr>
            <a:spAutoFit/>
          </a:bodyPr>
          <a:lstStyle/>
          <a:p>
            <a:pPr algn="ctr">
              <a:spcAft>
                <a:spcPts val="600"/>
              </a:spcAft>
              <a:buFont typeface="Wingdings" pitchFamily="2" charset="2"/>
              <a:buNone/>
            </a:pPr>
            <a:r>
              <a:rPr lang="es-ES_tradnl" sz="1400">
                <a:solidFill>
                  <a:srgbClr val="000000"/>
                </a:solidFill>
              </a:rPr>
              <a:t>Proceso nacional de planificación del desarrollo</a:t>
            </a:r>
          </a:p>
        </p:txBody>
      </p:sp>
      <p:sp>
        <p:nvSpPr>
          <p:cNvPr id="6" name="Title 1"/>
          <p:cNvSpPr txBox="1">
            <a:spLocks/>
          </p:cNvSpPr>
          <p:nvPr/>
        </p:nvSpPr>
        <p:spPr bwMode="auto">
          <a:xfrm>
            <a:off x="827088" y="187325"/>
            <a:ext cx="7772400" cy="1009650"/>
          </a:xfrm>
          <a:prstGeom prst="rect">
            <a:avLst/>
          </a:prstGeom>
          <a:noFill/>
          <a:ln>
            <a:noFill/>
          </a:ln>
          <a:effectLst/>
          <a:extLst/>
        </p:spPr>
        <p:txBody>
          <a:bodyPr anchor="ctr"/>
          <a:lstStyle/>
          <a:p>
            <a:pPr algn="ctr" eaLnBrk="0" hangingPunct="0">
              <a:buFont typeface="Wingdings" pitchFamily="2" charset="2"/>
              <a:buNone/>
              <a:defRPr/>
            </a:pPr>
            <a:r>
              <a:rPr lang="es-ES_tradnl" sz="4000" b="1" dirty="0">
                <a:solidFill>
                  <a:srgbClr val="0000FF"/>
                </a:solidFill>
                <a:effectLst>
                  <a:outerShdw blurRad="38100" dist="38100" dir="2700000" algn="tl">
                    <a:srgbClr val="C0C0C0"/>
                  </a:outerShdw>
                </a:effectLst>
                <a:latin typeface="Arial" pitchFamily="34" charset="0"/>
              </a:rPr>
              <a:t>Proceso del UNDAF</a:t>
            </a:r>
          </a:p>
        </p:txBody>
      </p:sp>
      <p:sp>
        <p:nvSpPr>
          <p:cNvPr id="14340" name="Rectangle 3"/>
          <p:cNvSpPr>
            <a:spLocks noChangeArrowheads="1"/>
          </p:cNvSpPr>
          <p:nvPr/>
        </p:nvSpPr>
        <p:spPr bwMode="auto">
          <a:xfrm rot="-780984">
            <a:off x="4600575" y="1146175"/>
            <a:ext cx="2089150" cy="61595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Proceso de preparación del UNDAF</a:t>
            </a:r>
          </a:p>
        </p:txBody>
      </p:sp>
      <p:sp>
        <p:nvSpPr>
          <p:cNvPr id="14341" name="Rectangle 3"/>
          <p:cNvSpPr>
            <a:spLocks noChangeArrowheads="1"/>
          </p:cNvSpPr>
          <p:nvPr/>
        </p:nvSpPr>
        <p:spPr bwMode="auto">
          <a:xfrm rot="1608209">
            <a:off x="3059113" y="5805488"/>
            <a:ext cx="2089150" cy="73025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UNDAF (Matriz de resultados, Plan de M&amp;E)</a:t>
            </a:r>
          </a:p>
        </p:txBody>
      </p:sp>
      <p:sp>
        <p:nvSpPr>
          <p:cNvPr id="14342" name="Rectangle 3"/>
          <p:cNvSpPr>
            <a:spLocks noChangeArrowheads="1"/>
          </p:cNvSpPr>
          <p:nvPr/>
        </p:nvSpPr>
        <p:spPr bwMode="auto">
          <a:xfrm rot="1608209">
            <a:off x="6011863" y="5589588"/>
            <a:ext cx="2090737" cy="73025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Retiro sobre Planificación Estratégica (SPR)</a:t>
            </a:r>
          </a:p>
        </p:txBody>
      </p:sp>
      <p:sp>
        <p:nvSpPr>
          <p:cNvPr id="14343" name="Rectangle 3"/>
          <p:cNvSpPr>
            <a:spLocks noChangeArrowheads="1"/>
          </p:cNvSpPr>
          <p:nvPr/>
        </p:nvSpPr>
        <p:spPr bwMode="auto">
          <a:xfrm rot="278324">
            <a:off x="7053263" y="4508500"/>
            <a:ext cx="2090737" cy="942975"/>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Mapeo del trabajo del UNCT e identificación de las ventajas comparativas</a:t>
            </a:r>
          </a:p>
        </p:txBody>
      </p:sp>
      <p:sp>
        <p:nvSpPr>
          <p:cNvPr id="14344" name="Rectangle 3"/>
          <p:cNvSpPr>
            <a:spLocks noChangeArrowheads="1"/>
          </p:cNvSpPr>
          <p:nvPr/>
        </p:nvSpPr>
        <p:spPr bwMode="auto">
          <a:xfrm rot="288553">
            <a:off x="6872288" y="3930650"/>
            <a:ext cx="2090737" cy="517525"/>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Contribución analítica(opciones)</a:t>
            </a:r>
          </a:p>
        </p:txBody>
      </p:sp>
      <p:sp>
        <p:nvSpPr>
          <p:cNvPr id="14345" name="Rectangle 3"/>
          <p:cNvSpPr>
            <a:spLocks noChangeArrowheads="1"/>
          </p:cNvSpPr>
          <p:nvPr/>
        </p:nvSpPr>
        <p:spPr bwMode="auto">
          <a:xfrm rot="267344">
            <a:off x="7035800" y="2357438"/>
            <a:ext cx="2090738" cy="517525"/>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Revisión del análisis de país vigente</a:t>
            </a:r>
          </a:p>
        </p:txBody>
      </p:sp>
      <p:sp>
        <p:nvSpPr>
          <p:cNvPr id="14346" name="Rectangle 3"/>
          <p:cNvSpPr>
            <a:spLocks noChangeArrowheads="1"/>
          </p:cNvSpPr>
          <p:nvPr/>
        </p:nvSpPr>
        <p:spPr bwMode="auto">
          <a:xfrm rot="-780984">
            <a:off x="5441950" y="1493838"/>
            <a:ext cx="2090738" cy="73025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Apoyo de los equipos regionales del UNDG y HQs</a:t>
            </a:r>
          </a:p>
        </p:txBody>
      </p:sp>
      <p:sp>
        <p:nvSpPr>
          <p:cNvPr id="14347" name="Rectangle 3"/>
          <p:cNvSpPr>
            <a:spLocks noChangeArrowheads="1"/>
          </p:cNvSpPr>
          <p:nvPr/>
        </p:nvSpPr>
        <p:spPr bwMode="auto">
          <a:xfrm>
            <a:off x="3922713" y="3841750"/>
            <a:ext cx="1728787" cy="523875"/>
          </a:xfrm>
          <a:prstGeom prst="rect">
            <a:avLst/>
          </a:prstGeom>
          <a:solidFill>
            <a:schemeClr val="bg1"/>
          </a:solidFill>
          <a:ln w="3175">
            <a:solidFill>
              <a:schemeClr val="tx1"/>
            </a:solidFill>
            <a:prstDash val="sysDash"/>
            <a:miter lim="800000"/>
            <a:headEnd/>
            <a:tailEnd/>
          </a:ln>
        </p:spPr>
        <p:txBody>
          <a:bodyPr>
            <a:spAutoFit/>
          </a:bodyPr>
          <a:lstStyle/>
          <a:p>
            <a:pPr algn="ctr">
              <a:spcAft>
                <a:spcPts val="600"/>
              </a:spcAft>
              <a:buFont typeface="Wingdings" pitchFamily="2" charset="2"/>
              <a:buNone/>
            </a:pPr>
            <a:r>
              <a:rPr lang="es-ES_tradnl" sz="1400">
                <a:solidFill>
                  <a:srgbClr val="000000"/>
                </a:solidFill>
              </a:rPr>
              <a:t>Plan nacional de desarrollo</a:t>
            </a:r>
          </a:p>
        </p:txBody>
      </p:sp>
      <p:sp>
        <p:nvSpPr>
          <p:cNvPr id="14348" name="Rectangle 3"/>
          <p:cNvSpPr>
            <a:spLocks noChangeArrowheads="1"/>
          </p:cNvSpPr>
          <p:nvPr/>
        </p:nvSpPr>
        <p:spPr bwMode="auto">
          <a:xfrm rot="-780984">
            <a:off x="458788" y="2101850"/>
            <a:ext cx="2089150" cy="44450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Evaluación del UNDAF</a:t>
            </a:r>
          </a:p>
        </p:txBody>
      </p:sp>
      <p:sp>
        <p:nvSpPr>
          <p:cNvPr id="14349" name="Rectangle 3"/>
          <p:cNvSpPr>
            <a:spLocks noChangeArrowheads="1"/>
          </p:cNvSpPr>
          <p:nvPr/>
        </p:nvSpPr>
        <p:spPr bwMode="auto">
          <a:xfrm rot="-780984">
            <a:off x="300038" y="2616200"/>
            <a:ext cx="2089150" cy="531813"/>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Informe de progreso del UNDAF</a:t>
            </a:r>
          </a:p>
        </p:txBody>
      </p:sp>
      <p:sp>
        <p:nvSpPr>
          <p:cNvPr id="14350" name="Rectangle 3"/>
          <p:cNvSpPr>
            <a:spLocks noChangeArrowheads="1"/>
          </p:cNvSpPr>
          <p:nvPr/>
        </p:nvSpPr>
        <p:spPr bwMode="auto">
          <a:xfrm rot="-780984">
            <a:off x="293688" y="3219450"/>
            <a:ext cx="2089150" cy="522288"/>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Examen Anual del UNDAF</a:t>
            </a:r>
          </a:p>
        </p:txBody>
      </p:sp>
      <p:sp>
        <p:nvSpPr>
          <p:cNvPr id="14351" name="Rectangle 3"/>
          <p:cNvSpPr>
            <a:spLocks noChangeArrowheads="1"/>
          </p:cNvSpPr>
          <p:nvPr/>
        </p:nvSpPr>
        <p:spPr bwMode="auto">
          <a:xfrm rot="-780984">
            <a:off x="595313" y="3806825"/>
            <a:ext cx="2089150" cy="522288"/>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Plan de M&amp;E (ejecución)</a:t>
            </a:r>
          </a:p>
        </p:txBody>
      </p:sp>
      <p:sp>
        <p:nvSpPr>
          <p:cNvPr id="14352" name="Rectangle 3"/>
          <p:cNvSpPr>
            <a:spLocks noChangeArrowheads="1"/>
          </p:cNvSpPr>
          <p:nvPr/>
        </p:nvSpPr>
        <p:spPr bwMode="auto">
          <a:xfrm rot="-780984">
            <a:off x="890588" y="5086350"/>
            <a:ext cx="2090737" cy="965200"/>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i="1">
                <a:solidFill>
                  <a:srgbClr val="000000"/>
                </a:solidFill>
              </a:rPr>
              <a:t>Plan de Acción del UNDAF </a:t>
            </a:r>
            <a:r>
              <a:rPr lang="es-ES_tradnl" sz="1400" i="1" u="sng">
                <a:solidFill>
                  <a:srgbClr val="000000"/>
                </a:solidFill>
              </a:rPr>
              <a:t>o</a:t>
            </a:r>
            <a:r>
              <a:rPr lang="es-ES_tradnl" sz="1400" i="1">
                <a:solidFill>
                  <a:srgbClr val="000000"/>
                </a:solidFill>
              </a:rPr>
              <a:t> Planes Operativos de cada Agencia</a:t>
            </a:r>
            <a:endParaRPr lang="es-ES_tradnl" sz="1400">
              <a:solidFill>
                <a:srgbClr val="000000"/>
              </a:solidFill>
            </a:endParaRPr>
          </a:p>
        </p:txBody>
      </p:sp>
      <p:sp>
        <p:nvSpPr>
          <p:cNvPr id="14353" name="Rectangle 3"/>
          <p:cNvSpPr>
            <a:spLocks noChangeArrowheads="1"/>
          </p:cNvSpPr>
          <p:nvPr/>
        </p:nvSpPr>
        <p:spPr bwMode="auto">
          <a:xfrm rot="1608209">
            <a:off x="4421188" y="5513388"/>
            <a:ext cx="2093912" cy="942975"/>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Selección de prioridades de l’UNDAF y formulación de efectos</a:t>
            </a:r>
          </a:p>
        </p:txBody>
      </p:sp>
      <p:sp>
        <p:nvSpPr>
          <p:cNvPr id="14354" name="Rectangle 3"/>
          <p:cNvSpPr>
            <a:spLocks noChangeArrowheads="1"/>
          </p:cNvSpPr>
          <p:nvPr/>
        </p:nvSpPr>
        <p:spPr bwMode="auto">
          <a:xfrm rot="267344">
            <a:off x="7097713" y="2955925"/>
            <a:ext cx="2090737" cy="942975"/>
          </a:xfrm>
          <a:prstGeom prst="rect">
            <a:avLst/>
          </a:prstGeom>
          <a:solidFill>
            <a:srgbClr val="FFFF00"/>
          </a:solidFill>
          <a:ln w="9525">
            <a:noFill/>
            <a:miter lim="800000"/>
            <a:headEnd/>
            <a:tailEnd/>
          </a:ln>
        </p:spPr>
        <p:txBody>
          <a:bodyPr>
            <a:spAutoFit/>
          </a:bodyPr>
          <a:lstStyle/>
          <a:p>
            <a:pPr algn="ctr">
              <a:spcAft>
                <a:spcPts val="600"/>
              </a:spcAft>
              <a:buFont typeface="Wingdings" pitchFamily="2" charset="2"/>
              <a:buNone/>
            </a:pPr>
            <a:r>
              <a:rPr lang="es-ES_tradnl" sz="1400">
                <a:solidFill>
                  <a:srgbClr val="000000"/>
                </a:solidFill>
              </a:rPr>
              <a:t>Taller en Enfoque de derechos humanos y Gestión basada en resultados</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1061</TotalTime>
  <Words>198</Words>
  <Application>Microsoft Office PowerPoint</Application>
  <PresentationFormat>On-screen Show (4:3)</PresentationFormat>
  <Paragraphs>24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43</cp:revision>
  <dcterms:created xsi:type="dcterms:W3CDTF">2011-03-08T14:42:32Z</dcterms:created>
  <dcterms:modified xsi:type="dcterms:W3CDTF">2011-07-05T10:26:13Z</dcterms:modified>
</cp:coreProperties>
</file>